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6" r:id="rId2"/>
    <p:sldId id="275" r:id="rId3"/>
  </p:sldIdLst>
  <p:sldSz cx="6858000" cy="9906000" type="A4"/>
  <p:notesSz cx="7104063" cy="10234613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6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5" clrIdx="0">
    <p:extLst/>
  </p:cmAuthor>
  <p:cmAuthor id="2" name="Ferrari Paolo" initials="FP" lastIdx="1" clrIdx="1">
    <p:extLst/>
  </p:cmAuthor>
  <p:cmAuthor id="3" name="E.V. (Eline) Nijhof" initials="E(N" lastIdx="1" clrIdx="2"/>
  <p:cmAuthor id="4" name="Elena  Nalon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F4ECDE"/>
    <a:srgbClr val="114152"/>
    <a:srgbClr val="F3F7FA"/>
    <a:srgbClr val="575A39"/>
    <a:srgbClr val="78CEF3"/>
    <a:srgbClr val="1F7695"/>
    <a:srgbClr val="62C6F1"/>
    <a:srgbClr val="E6E6E6"/>
    <a:srgbClr val="F6A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9606" autoAdjust="0"/>
  </p:normalViewPr>
  <p:slideViewPr>
    <p:cSldViewPr>
      <p:cViewPr>
        <p:scale>
          <a:sx n="150" d="100"/>
          <a:sy n="150" d="100"/>
        </p:scale>
        <p:origin x="-2370" y="16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4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2863568" y="1504385"/>
            <a:ext cx="714832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159026" y="2007732"/>
            <a:ext cx="6609324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159026" y="2466719"/>
            <a:ext cx="6595212" cy="4400705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1179480" y="188967"/>
            <a:ext cx="0" cy="1112088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3"/>
            <a:ext cx="4526324" cy="933928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843795" y="840373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6" b="89958" l="500" r="90000">
                        <a14:foregroundMark x1="13200" y1="71853" x2="13200" y2="71853"/>
                        <a14:foregroundMark x1="15900" y1="70580" x2="15900" y2="70580"/>
                        <a14:foregroundMark x1="20300" y1="70580" x2="20300" y2="70580"/>
                        <a14:foregroundMark x1="19100" y1="71853" x2="19100" y2="71853"/>
                        <a14:foregroundMark x1="24400" y1="71853" x2="24400" y2="71853"/>
                        <a14:foregroundMark x1="27400" y1="71429" x2="27400" y2="71429"/>
                        <a14:foregroundMark x1="30600" y1="71004" x2="30600" y2="71004"/>
                        <a14:foregroundMark x1="33900" y1="71004" x2="33900" y2="71004"/>
                        <a14:foregroundMark x1="36500" y1="71004" x2="36500" y2="71004"/>
                        <a14:foregroundMark x1="38900" y1="72277" x2="38900" y2="72277"/>
                        <a14:foregroundMark x1="42700" y1="71004" x2="42700" y2="71004"/>
                        <a14:foregroundMark x1="44200" y1="69731" x2="44200" y2="69731"/>
                        <a14:foregroundMark x1="49800" y1="71853" x2="49800" y2="71853"/>
                        <a14:foregroundMark x1="47200" y1="71429" x2="47200" y2="71429"/>
                        <a14:foregroundMark x1="54300" y1="71853" x2="54300" y2="71853"/>
                        <a14:foregroundMark x1="58400" y1="70580" x2="58400" y2="70580"/>
                        <a14:foregroundMark x1="61600" y1="70580" x2="61600" y2="70580"/>
                        <a14:foregroundMark x1="64600" y1="70156" x2="64600" y2="70156"/>
                        <a14:foregroundMark x1="63400" y1="72702" x2="63400" y2="72702"/>
                        <a14:foregroundMark x1="69300" y1="72277" x2="69300" y2="72277"/>
                        <a14:foregroundMark x1="18200" y1="70156" x2="18200" y2="70156"/>
                        <a14:foregroundMark x1="26700" y1="70721" x2="26700" y2="70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3" y="95135"/>
            <a:ext cx="3227349" cy="2281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3935" y="324904"/>
            <a:ext cx="3877236" cy="100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Monitoring </a:t>
            </a:r>
            <a:r>
              <a:rPr lang="hr-HR" sz="21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 procjena svinja </a:t>
            </a:r>
            <a:endParaRPr lang="en-US" sz="21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hr-HR" sz="21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tijekom prijevoza</a:t>
            </a:r>
            <a:endParaRPr lang="en-US" sz="21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945434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12968" y="2042842"/>
            <a:ext cx="617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‘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Kako ću promatrati životinje tijekom prijevoza i stajanja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?’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42536" y="1767228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59" name="Rectangle 58"/>
          <p:cNvSpPr/>
          <p:nvPr/>
        </p:nvSpPr>
        <p:spPr>
          <a:xfrm>
            <a:off x="662251" y="7800306"/>
            <a:ext cx="426388" cy="54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800" b="1" dirty="0"/>
          </a:p>
        </p:txBody>
      </p:sp>
      <p:sp>
        <p:nvSpPr>
          <p:cNvPr id="79" name="Rectangle 78"/>
          <p:cNvSpPr/>
          <p:nvPr/>
        </p:nvSpPr>
        <p:spPr>
          <a:xfrm>
            <a:off x="159026" y="6955372"/>
            <a:ext cx="6595212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TextBox 81"/>
          <p:cNvSpPr txBox="1"/>
          <p:nvPr/>
        </p:nvSpPr>
        <p:spPr>
          <a:xfrm>
            <a:off x="465021" y="7046354"/>
            <a:ext cx="584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Brza provjera opreme na vozilu pri svakom zaustavljanju</a:t>
            </a:r>
            <a:endParaRPr lang="en-US" sz="1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9068" y="7394263"/>
            <a:ext cx="6589239" cy="2042597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5" name="Rectangle 114"/>
          <p:cNvSpPr/>
          <p:nvPr/>
        </p:nvSpPr>
        <p:spPr>
          <a:xfrm>
            <a:off x="238379" y="6710283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121" name="Rectangle 120"/>
          <p:cNvSpPr/>
          <p:nvPr/>
        </p:nvSpPr>
        <p:spPr>
          <a:xfrm>
            <a:off x="3906434" y="7886011"/>
            <a:ext cx="32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2400" dirty="0"/>
          </a:p>
        </p:txBody>
      </p:sp>
      <p:sp>
        <p:nvSpPr>
          <p:cNvPr id="56" name="Rectangle 77"/>
          <p:cNvSpPr/>
          <p:nvPr/>
        </p:nvSpPr>
        <p:spPr>
          <a:xfrm>
            <a:off x="3809932" y="7541280"/>
            <a:ext cx="2509849" cy="1823472"/>
          </a:xfrm>
          <a:prstGeom prst="rect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TextBox 84"/>
          <p:cNvSpPr txBox="1"/>
          <p:nvPr/>
        </p:nvSpPr>
        <p:spPr>
          <a:xfrm>
            <a:off x="4134956" y="7581412"/>
            <a:ext cx="2376264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hr-HR" sz="14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anose="02050604050505020204" pitchFamily="18" charset="0"/>
              </a:rPr>
              <a:t>KONTROLNA LISTA</a:t>
            </a:r>
            <a:endParaRPr lang="en-GB" sz="1400" b="1" u="sng" dirty="0">
              <a:solidFill>
                <a:schemeClr val="accent3">
                  <a:lumMod val="20000"/>
                  <a:lumOff val="8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en-GB" sz="500" b="1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GB" sz="11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egulacija</a:t>
            </a:r>
            <a:r>
              <a:rPr lang="en-GB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ventilatora</a:t>
            </a:r>
            <a:r>
              <a:rPr lang="en-GB" sz="1100" dirty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 </a:t>
            </a:r>
            <a:r>
              <a:rPr lang="en-GB" sz="11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bočnih</a:t>
            </a:r>
            <a:r>
              <a:rPr lang="en-GB" sz="1100" dirty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1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zatvarača</a:t>
            </a:r>
            <a:endParaRPr lang="en-GB" sz="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1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sustav za napajanje</a:t>
            </a:r>
            <a:endParaRPr lang="en-GB" sz="11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pl-PL" sz="11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nadzor </a:t>
            </a:r>
            <a:r>
              <a:rPr lang="pl-PL" sz="11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 u kabini i sonda u kamionu</a:t>
            </a:r>
            <a:endParaRPr lang="en-GB" sz="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1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en-GB" sz="1100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larm</a:t>
            </a:r>
            <a:r>
              <a:rPr lang="hr-HR" sz="11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</a:t>
            </a:r>
            <a:endParaRPr lang="en-GB" sz="11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300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</a:t>
            </a:r>
            <a:r>
              <a:rPr lang="en-GB" sz="11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ideo</a:t>
            </a:r>
            <a:r>
              <a:rPr lang="en-GB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</a:t>
            </a:r>
            <a:r>
              <a:rPr lang="en-GB" sz="11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amera</a:t>
            </a:r>
            <a:r>
              <a:rPr lang="en-GB" sz="1100" dirty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1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ako je na raspolaganju</a:t>
            </a:r>
            <a:endParaRPr lang="en-GB" sz="1100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920" i="1" dirty="0">
              <a:solidFill>
                <a:schemeClr val="accent3">
                  <a:lumMod val="20000"/>
                  <a:lumOff val="8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1" name="Image 8" descr="DSC04850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6120" y="2942840"/>
            <a:ext cx="1275192" cy="8501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6" name="Image 14" descr="DSCF645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09348" y="4850208"/>
            <a:ext cx="1309120" cy="8429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Tekstvak 36"/>
          <p:cNvSpPr txBox="1"/>
          <p:nvPr/>
        </p:nvSpPr>
        <p:spPr>
          <a:xfrm>
            <a:off x="700498" y="2457367"/>
            <a:ext cx="59046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Glavne točke kojih treba biti svjestan tijekom prijevoza</a:t>
            </a:r>
            <a:r>
              <a:rPr lang="nl-NL" sz="13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st</a:t>
            </a:r>
            <a:r>
              <a:rPr lang="hr-HR" sz="1300" u="sng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ajanja</a:t>
            </a:r>
            <a:r>
              <a:rPr lang="hr-HR" sz="13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 </a:t>
            </a:r>
            <a:r>
              <a:rPr lang="nl-NL" sz="13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30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 dolasku</a:t>
            </a:r>
            <a:r>
              <a:rPr lang="nl-NL" sz="1300" i="1" dirty="0" smtClean="0">
                <a:latin typeface="Sitka Heading" panose="02000505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:</a:t>
            </a:r>
            <a:endParaRPr lang="nl-NL" sz="1300" i="1" dirty="0">
              <a:latin typeface="Sitka Heading" panose="02000505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222495" y="3889892"/>
            <a:ext cx="2126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Jesu li životinje mirne i tihe</a:t>
            </a:r>
            <a:r>
              <a:rPr lang="en-GB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endParaRPr lang="en-GB" sz="1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Životinje trebaju ležati i ne smiju se glasati, plakati i/ili tući.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2493428" y="3895221"/>
            <a:ext cx="21821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Pogledaj u kojem su položaju svinje.</a:t>
            </a:r>
            <a:endParaRPr lang="en-GB" sz="1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li stoje, leže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je vruće svinje će zauzeti sav prostor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je hladno svinje će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 skupiti na hrpu.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721820" y="3874430"/>
            <a:ext cx="2046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</a:t>
            </a:r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li tijekom prekida putovanja čuješ da životinje kašlju</a:t>
            </a:r>
            <a:r>
              <a:rPr lang="en-GB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83594" y="572458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 li svinje dašću</a:t>
            </a:r>
            <a:r>
              <a:rPr lang="en-GB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endParaRPr lang="en-GB" sz="1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vrijeme vrućeg vremena ovo je jasan pokazatelj da je potrebno prilagoditi ventilaciju.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516919" y="5777042"/>
            <a:ext cx="2001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Jesu li životinje tijekom putovanja čiste</a:t>
            </a:r>
            <a:r>
              <a:rPr lang="en-GB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endParaRPr lang="en-GB" sz="1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 uključuje prisutnost krvi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pjenu iz usta,</a:t>
            </a:r>
            <a:r>
              <a:rPr lang="en-GB" sz="1000" dirty="0" smtClean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iscjedak.</a:t>
            </a:r>
            <a:endParaRPr lang="en-GB" sz="1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4674095" y="5928473"/>
            <a:ext cx="2128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Sposobnost životinja za putovanje tijekom prijevoza.</a:t>
            </a:r>
            <a:endParaRPr lang="en-GB" sz="10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Jesu li sve životinje sposobne podnijeti putovanje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r>
              <a:rPr lang="hr-HR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Vidi</a:t>
            </a:r>
            <a:r>
              <a:rPr lang="en-GB" sz="10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GB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</a:t>
            </a:r>
            <a:r>
              <a:rPr lang="en-GB" sz="10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Pra</a:t>
            </a:r>
            <a:r>
              <a:rPr lang="hr-HR" sz="1000" i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ktični</a:t>
            </a:r>
            <a:r>
              <a:rPr lang="en-GB" sz="10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vodič za procjenu sposobnosti svinja da podnesu  putovanje</a:t>
            </a:r>
            <a:r>
              <a:rPr lang="en-GB" sz="100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 </a:t>
            </a:r>
            <a:endParaRPr lang="en-GB" sz="1000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20677" y="7753380"/>
            <a:ext cx="489455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" dirty="0">
              <a:solidFill>
                <a:srgbClr val="83B819"/>
              </a:solidFill>
              <a:latin typeface="Wingdings 2" panose="05020102010507070707" pitchFamily="18" charset="2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endParaRPr lang="en-US" sz="600" dirty="0">
              <a:solidFill>
                <a:srgbClr val="83B819"/>
              </a:solidFill>
              <a:latin typeface="Wingdings 2" panose="05020102010507070707" pitchFamily="18" charset="2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r>
              <a:rPr lang="en-US" sz="16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</a:p>
          <a:p>
            <a:endParaRPr lang="nl-BE" sz="800" dirty="0"/>
          </a:p>
          <a:p>
            <a:r>
              <a:rPr lang="en-US" sz="16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1600" dirty="0"/>
          </a:p>
          <a:p>
            <a:r>
              <a:rPr lang="en-US" sz="16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</a:p>
          <a:p>
            <a:endParaRPr lang="en-US" sz="800" dirty="0">
              <a:solidFill>
                <a:srgbClr val="83B819"/>
              </a:solidFill>
              <a:latin typeface="Wingdings 2" panose="05020102010507070707" pitchFamily="18" charset="2"/>
              <a:ea typeface="Wingdings 2" panose="05020102010507070707" pitchFamily="18" charset="2"/>
              <a:cs typeface="Wingdings 2" panose="05020102010507070707" pitchFamily="18" charset="2"/>
            </a:endParaRPr>
          </a:p>
          <a:p>
            <a:r>
              <a:rPr lang="en-US" sz="16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1600" dirty="0"/>
          </a:p>
          <a:p>
            <a:r>
              <a:rPr lang="en-US" sz="1600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1600" dirty="0"/>
          </a:p>
          <a:p>
            <a:endParaRPr lang="nl-BE" sz="1600" dirty="0"/>
          </a:p>
          <a:p>
            <a:endParaRPr lang="nl-BE" sz="1600" dirty="0"/>
          </a:p>
        </p:txBody>
      </p:sp>
      <p:pic>
        <p:nvPicPr>
          <p:cNvPr id="49" name="Image 1" descr="Résultat de recherche d'images pour &quot;ecouter&quot;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8494" y="3001871"/>
            <a:ext cx="1137470" cy="6766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2" name="Image 12" descr="DSCF6463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61841" y="2937883"/>
            <a:ext cx="1275193" cy="8501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1" y="4799402"/>
            <a:ext cx="1345691" cy="8965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2420888" y="2826809"/>
            <a:ext cx="0" cy="1703348"/>
          </a:xfrm>
          <a:prstGeom prst="line">
            <a:avLst/>
          </a:prstGeom>
          <a:ln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38379" y="4993791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841255" y="3130609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5" name="Oval 64"/>
          <p:cNvSpPr/>
          <p:nvPr/>
        </p:nvSpPr>
        <p:spPr>
          <a:xfrm>
            <a:off x="2583574" y="3117239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77143" y="3106352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2420888" y="4709364"/>
            <a:ext cx="0" cy="1703348"/>
          </a:xfrm>
          <a:prstGeom prst="line">
            <a:avLst/>
          </a:prstGeom>
          <a:ln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4675579" y="4376936"/>
            <a:ext cx="0" cy="1991939"/>
          </a:xfrm>
          <a:prstGeom prst="line">
            <a:avLst/>
          </a:prstGeom>
          <a:ln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cxnSpLocks/>
          </p:cNvCxnSpPr>
          <p:nvPr/>
        </p:nvCxnSpPr>
        <p:spPr>
          <a:xfrm>
            <a:off x="4675579" y="2826809"/>
            <a:ext cx="0" cy="1422355"/>
          </a:xfrm>
          <a:prstGeom prst="line">
            <a:avLst/>
          </a:prstGeom>
          <a:ln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820591" y="4993791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540112" y="4999386"/>
            <a:ext cx="361406" cy="34863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2863568" y="1544201"/>
            <a:ext cx="999446" cy="27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chemeClr val="bg1"/>
                </a:solidFill>
              </a:rPr>
              <a:t>Stranica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1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flipH="1">
            <a:off x="4887927" y="3166428"/>
            <a:ext cx="3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  <a:endParaRPr lang="nl-BE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312976" y="3130075"/>
            <a:ext cx="41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endParaRPr lang="nl-BE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2577927" y="5040904"/>
            <a:ext cx="41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  <a:endParaRPr lang="nl-BE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flipH="1">
            <a:off x="283594" y="5029633"/>
            <a:ext cx="41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2635343" y="3140038"/>
            <a:ext cx="41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nl-BE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 flipH="1">
            <a:off x="4848434" y="5029633"/>
            <a:ext cx="41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  <a:endParaRPr lang="nl-BE" sz="12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898828" y="325864"/>
            <a:ext cx="747804" cy="798952"/>
          </a:xfrm>
          <a:prstGeom prst="rect">
            <a:avLst/>
          </a:prstGeom>
        </p:spPr>
      </p:pic>
      <p:sp>
        <p:nvSpPr>
          <p:cNvPr id="64" name="TextBox 10"/>
          <p:cNvSpPr txBox="1"/>
          <p:nvPr/>
        </p:nvSpPr>
        <p:spPr>
          <a:xfrm>
            <a:off x="0" y="9516884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516883"/>
            <a:ext cx="659867" cy="389399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3765326" y="1413002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sve vodiče i više informacija</a:t>
            </a:r>
            <a:r>
              <a:rPr lang="en-GB" sz="1050" i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endParaRPr lang="en-GB" sz="1050" i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r"/>
            <a:r>
              <a:rPr lang="en-GB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4" name="Image 4" descr="RRF_9058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1555" y="7614594"/>
            <a:ext cx="2366330" cy="15892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85CD8A-CB57-4251-9D61-4F2982205DE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5378" t="10309" r="36161" b="16909"/>
          <a:stretch/>
        </p:blipFill>
        <p:spPr>
          <a:xfrm>
            <a:off x="5336652" y="4491182"/>
            <a:ext cx="974289" cy="140144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146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02090" y="3573447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graphicFrame>
        <p:nvGraphicFramePr>
          <p:cNvPr id="41" name="Tabel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69477"/>
              </p:ext>
            </p:extLst>
          </p:nvPr>
        </p:nvGraphicFramePr>
        <p:xfrm>
          <a:off x="0" y="1357081"/>
          <a:ext cx="6858000" cy="8991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75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7419">
                <a:tc>
                  <a:txBody>
                    <a:bodyPr/>
                    <a:lstStyle/>
                    <a:p>
                      <a:r>
                        <a:rPr lang="hr-HR" sz="1000" noProof="0" dirty="0" smtClean="0">
                          <a:latin typeface="Bookman Old Style" pitchFamily="18" charset="0"/>
                        </a:rPr>
                        <a:t>Štetni učinci</a:t>
                      </a:r>
                      <a:endParaRPr lang="en-US" sz="1000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noProof="0" dirty="0" smtClean="0">
                          <a:latin typeface="Bookman Old Style" pitchFamily="18" charset="0"/>
                        </a:rPr>
                        <a:t>Zapažanje</a:t>
                      </a:r>
                      <a:endParaRPr lang="en-US" sz="1000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noProof="0" dirty="0" smtClean="0">
                          <a:latin typeface="Bookman Old Style" pitchFamily="18" charset="0"/>
                        </a:rPr>
                        <a:t>Poduzeto</a:t>
                      </a:r>
                      <a:endParaRPr lang="en-US" sz="1000" noProof="0" dirty="0">
                        <a:latin typeface="Bookman Old Style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glad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gubitak težine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Svinje ne treba hraniti na vozilu jer će patiti od bolesti putovanja</a:t>
                      </a:r>
                      <a:r>
                        <a:rPr lang="en-US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Pričekati ili do konačnog odredišta </a:t>
                      </a:r>
                      <a:r>
                        <a:rPr lang="hr-HR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ili istovariti životinje na 24 sata i nahraniti ih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hr-HR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Kontroliraj opremu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za napajanje.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930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dehidracija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ž</a:t>
                      </a:r>
                      <a:r>
                        <a:rPr lang="vi-VN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eđ, naborana koža,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suh</a:t>
                      </a:r>
                      <a:r>
                        <a:rPr lang="vi-VN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 sluznice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Osiguraj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svježu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ne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prehladnu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vodu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Svinje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moraju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imati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stal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pristup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vodi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tijekom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putovanja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</a:t>
                      </a:r>
                      <a:endParaRPr lang="en-US" sz="100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379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nedostatak udobnosti pri odmaranju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prljave svinje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životinje stoje cijelo vrijeme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ni jedna životinja ne leži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dodaj stelju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prilagodi veličinu odjeljka svinjama na vozilu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rilagodi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ventilaciju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reguliranjem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prisilne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ventilacije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i/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ili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ulaza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kroz </a:t>
                      </a:r>
                      <a:r>
                        <a:rPr lang="en-US" sz="1000" kern="1200" baseline="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bočn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poklopce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8103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loša ventilacija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euobičajena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hiperventilacija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svinja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s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otvorenim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ustima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brzom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frekvencijom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disanja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provjeri ventilaciju i unutarnju temperaturu</a:t>
                      </a:r>
                      <a:endParaRPr lang="en-US" sz="100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osiguraj svinjama dostatnu ventilaciju</a:t>
                      </a:r>
                      <a:r>
                        <a:rPr lang="en-US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;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otvori sve postrane poklopce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 uključi prisilnu ventilaciju ako je primjereno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izbjegavaj zaustaviti vozilo na toplom mjestu 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primjerice  na suncu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vrlo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kern="1200" noProof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topl</a:t>
                      </a:r>
                      <a:r>
                        <a:rPr lang="en-US" sz="1000" kern="1200" noProof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uvjetima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može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se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zahtijevati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prskanje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vod</a:t>
                      </a:r>
                      <a:r>
                        <a:rPr lang="hr-HR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om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toplinski stres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dahtanje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odmah otvoriti sve postrane poklopce 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 uključiti mehaničku ventilaciju ako je primjenjivo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vrlo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topli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uvjetima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može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se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zahtijevati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prskanje</a:t>
                      </a:r>
                      <a:r>
                        <a:rPr lang="en-US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kern="1200" noProof="0" dirty="0" err="1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vod</a:t>
                      </a:r>
                      <a:r>
                        <a:rPr lang="hr-HR" sz="1000" kern="120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om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stres</a:t>
                      </a:r>
                      <a:r>
                        <a:rPr lang="hr-HR" sz="1000" b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zbog hladnoće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drhtanje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boja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kože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smanji otvore i kontroliraj unutarnju temperaturu</a:t>
                      </a:r>
                      <a:endParaRPr lang="en-US" sz="100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koristi više stelje 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primjerice piljevina, strugotina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za povećanje izolacije poda koji je u kontaktu sa svinjama</a:t>
                      </a:r>
                      <a:endParaRPr lang="en-US" sz="100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7930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iscrpljenost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apatija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odbijanje kretanja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ispruženost, kolaps, uginuća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zatraži mišljenje veterinara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31379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bolest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ispruženost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kolaps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uginuća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iscjedak iz nosa i očiju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abnormalno disanje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proljev, krv u </a:t>
                      </a:r>
                      <a:r>
                        <a:rPr lang="hr-HR" sz="1000" i="1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fecesu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zatraži mišljenje veterinara</a:t>
                      </a:r>
                      <a:endParaRPr lang="en-US" sz="100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ozljeda/bol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šepanje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odbijanje kretanja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abnormalna postava tijela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oštećenja kože</a:t>
                      </a:r>
                      <a:r>
                        <a:rPr lang="en-US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otečeni zglobovi ili stopala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zatraži mišljenje veterinara</a:t>
                      </a:r>
                      <a:endParaRPr lang="en-US" sz="100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pokušaj odvojiti ozlijeđenu svinju/svinje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 inače ih istovari na najbližem mjestu 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44827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lagano kretanje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klizanje i padanje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osiguraj uporišta za noge na podu vozila (</a:t>
                      </a:r>
                      <a:r>
                        <a:rPr lang="hr-HR" sz="1000" baseline="0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narovašen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pod) rampe i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ili prolaza od/prema odjeljku za odmaranje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smanji nagib rampe najviše koliko je moguće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kern="1200" baseline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osiguraj jednostavan i lagan pristup vozila mjestu istovara</a:t>
                      </a:r>
                      <a:endParaRPr lang="en-GB" sz="1000" kern="1200" baseline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svinjama barataj u skupinama i ostavi im dovoljno vremena da se mogu kretati sigurno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strah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glasanje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okretanja nazad,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odbijanje kretanja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r-HR" sz="1000" kern="1200" baseline="0" noProof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obzirno 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rukovanje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171450" marR="0" indent="-17145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skupine svinja tijekom utovara trebaju biti stabilne</a:t>
                      </a:r>
                    </a:p>
                    <a:p>
                      <a:pPr marL="171450" marR="0" indent="-171450" algn="l" defTabSz="864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kod utovara provjeri kamo je usmjereno svjetlo (da ne svijetli u oči)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7930">
                <a:tc>
                  <a:txBody>
                    <a:bodyPr/>
                    <a:lstStyle/>
                    <a:p>
                      <a:r>
                        <a:rPr lang="hr-HR" sz="1000" b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izolacija ili stres zbog miješanja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ozljede kože, borbe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izbjegavaj miješanje svinja koje se ne poznaju </a:t>
                      </a:r>
                      <a:endParaRPr lang="en-US" sz="1000" kern="1200" baseline="0" noProof="0" dirty="0">
                        <a:solidFill>
                          <a:schemeClr val="dk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74655">
                <a:tc>
                  <a:txBody>
                    <a:bodyPr/>
                    <a:lstStyle/>
                    <a:p>
                      <a:r>
                        <a:rPr lang="hr-HR" sz="1000" b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bolest putovanja</a:t>
                      </a:r>
                      <a:endParaRPr lang="en-US" sz="1000" b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vinje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su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u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vrlo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stresn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om stanju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mogu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povraćati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te</a:t>
                      </a:r>
                      <a:r>
                        <a:rPr lang="hr-HR" sz="1000" i="1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u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ginuti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sz="1000" i="1" noProof="0" dirty="0" err="1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tijekom</a:t>
                      </a:r>
                      <a:r>
                        <a:rPr lang="en-US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hr-HR" sz="1000" i="1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prijevoza</a:t>
                      </a:r>
                      <a:endParaRPr lang="en-US" sz="1000" i="1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svinje ne smiju jesti prije utovara i prijevoza</a:t>
                      </a:r>
                      <a:r>
                        <a:rPr lang="en-US" sz="1000" baseline="0" noProof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baseline="0" noProof="0" dirty="0" smtClean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 najmanje </a:t>
                      </a:r>
                      <a:r>
                        <a:rPr lang="en-US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 </a:t>
                      </a:r>
                      <a:r>
                        <a:rPr lang="en-US" sz="1000" baseline="0" noProof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– 12 </a:t>
                      </a:r>
                      <a:r>
                        <a:rPr lang="hr-HR" sz="1000" baseline="0" noProof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sati prije utovara na farmi</a:t>
                      </a:r>
                      <a:r>
                        <a:rPr lang="en-US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, </a:t>
                      </a:r>
                      <a:r>
                        <a:rPr lang="hr-HR" sz="1000" kern="1200" baseline="0" noProof="0" dirty="0" smtClean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ali u svakom slučaju prilagođeno trajanju putovanja</a:t>
                      </a:r>
                      <a:endParaRPr lang="en-US" sz="1000" baseline="0" noProof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0" name="Rectangle 2"/>
          <p:cNvSpPr/>
          <p:nvPr/>
        </p:nvSpPr>
        <p:spPr>
          <a:xfrm>
            <a:off x="0" y="1044717"/>
            <a:ext cx="6858000" cy="286796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kstvak 51"/>
          <p:cNvSpPr txBox="1"/>
          <p:nvPr/>
        </p:nvSpPr>
        <p:spPr>
          <a:xfrm>
            <a:off x="2147866" y="1039173"/>
            <a:ext cx="6336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chemeClr val="bg1"/>
                </a:solidFill>
                <a:latin typeface="Bookman Old Style" pitchFamily="18" charset="0"/>
              </a:rPr>
              <a:t>‘</a:t>
            </a:r>
            <a:r>
              <a:rPr lang="hr-HR" sz="1200" b="1" dirty="0" smtClean="0">
                <a:solidFill>
                  <a:schemeClr val="bg1"/>
                </a:solidFill>
                <a:latin typeface="Bookman Old Style" pitchFamily="18" charset="0"/>
              </a:rPr>
              <a:t>Što trebam poduzeti</a:t>
            </a:r>
            <a:r>
              <a:rPr lang="en-US" sz="1200" b="1" dirty="0" smtClean="0">
                <a:solidFill>
                  <a:schemeClr val="bg1"/>
                </a:solidFill>
                <a:latin typeface="Bookman Old Style" pitchFamily="18" charset="0"/>
              </a:rPr>
              <a:t>?’ </a:t>
            </a:r>
            <a:endParaRPr lang="en-US" sz="1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6" name="Rectangle 59"/>
          <p:cNvSpPr/>
          <p:nvPr/>
        </p:nvSpPr>
        <p:spPr>
          <a:xfrm>
            <a:off x="1842683" y="773896"/>
            <a:ext cx="49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b="1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D31715A-B1ED-41E9-ADB2-04FBC9F7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1700" r="90000">
                        <a14:foregroundMark x1="13200" y1="71711" x2="13200" y2="71711"/>
                        <a14:foregroundMark x1="15400" y1="70438" x2="15400" y2="70438"/>
                        <a14:foregroundMark x1="18400" y1="71146" x2="18400" y2="71146"/>
                        <a14:foregroundMark x1="20400" y1="71004" x2="20400" y2="71004"/>
                        <a14:foregroundMark x1="24400" y1="70438" x2="24400" y2="70438"/>
                        <a14:foregroundMark x1="26900" y1="70438" x2="26900" y2="70438"/>
                        <a14:foregroundMark x1="30600" y1="70156" x2="30600" y2="70156"/>
                        <a14:foregroundMark x1="33200" y1="70014" x2="33200" y2="70014"/>
                        <a14:foregroundMark x1="35900" y1="70721" x2="35900" y2="70721"/>
                        <a14:foregroundMark x1="38800" y1="71146" x2="38800" y2="71146"/>
                        <a14:foregroundMark x1="42000" y1="71146" x2="42000" y2="71146"/>
                        <a14:foregroundMark x1="44700" y1="70721" x2="44700" y2="70721"/>
                        <a14:foregroundMark x1="48700" y1="70156" x2="48700" y2="70156"/>
                        <a14:foregroundMark x1="51000" y1="70156" x2="51000" y2="70156"/>
                        <a14:foregroundMark x1="53400" y1="70014" x2="53400" y2="70014"/>
                        <a14:foregroundMark x1="58100" y1="70580" x2="58100" y2="70580"/>
                        <a14:foregroundMark x1="60300" y1="70580" x2="60300" y2="70580"/>
                        <a14:foregroundMark x1="63200" y1="70721" x2="63200" y2="70721"/>
                        <a14:foregroundMark x1="64500" y1="70721" x2="64500" y2="70721"/>
                        <a14:foregroundMark x1="67700" y1="71287" x2="67700" y2="71287"/>
                        <a14:foregroundMark x1="70600" y1="70721" x2="70600" y2="70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7" y="-99741"/>
            <a:ext cx="1917532" cy="135569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6952F00-1005-4C49-8292-D7BFFADAA6EA}"/>
              </a:ext>
            </a:extLst>
          </p:cNvPr>
          <p:cNvSpPr/>
          <p:nvPr/>
        </p:nvSpPr>
        <p:spPr>
          <a:xfrm>
            <a:off x="3052709" y="355161"/>
            <a:ext cx="700145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26CE98C-6C2C-4EC1-8505-69526642A3C9}"/>
              </a:ext>
            </a:extLst>
          </p:cNvPr>
          <p:cNvSpPr txBox="1"/>
          <p:nvPr/>
        </p:nvSpPr>
        <p:spPr>
          <a:xfrm flipH="1">
            <a:off x="3059220" y="390982"/>
            <a:ext cx="693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b="1" dirty="0" smtClean="0">
                <a:solidFill>
                  <a:schemeClr val="bg1"/>
                </a:solidFill>
              </a:rPr>
              <a:t>Stranica</a:t>
            </a:r>
            <a:r>
              <a:rPr lang="en-GB" sz="900" b="1" dirty="0" smtClean="0">
                <a:solidFill>
                  <a:schemeClr val="bg1"/>
                </a:solidFill>
              </a:rPr>
              <a:t> </a:t>
            </a:r>
            <a:r>
              <a:rPr lang="en-GB" sz="900" b="1" dirty="0">
                <a:solidFill>
                  <a:schemeClr val="bg1"/>
                </a:solidFill>
              </a:rPr>
              <a:t>2</a:t>
            </a:r>
            <a:endParaRPr lang="nl-BE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702</Words>
  <Application>Microsoft Office PowerPoint</Application>
  <PresentationFormat>A4 (210x297 mm)</PresentationFormat>
  <Paragraphs>108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285</cp:revision>
  <cp:lastPrinted>2017-03-16T08:41:28Z</cp:lastPrinted>
  <dcterms:created xsi:type="dcterms:W3CDTF">2016-09-12T08:48:31Z</dcterms:created>
  <dcterms:modified xsi:type="dcterms:W3CDTF">2018-09-04T12:10:15Z</dcterms:modified>
</cp:coreProperties>
</file>